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0" r:id="rId3"/>
    <p:sldId id="261" r:id="rId4"/>
    <p:sldId id="263" r:id="rId5"/>
    <p:sldId id="280" r:id="rId6"/>
    <p:sldId id="262" r:id="rId7"/>
    <p:sldId id="264" r:id="rId8"/>
    <p:sldId id="269" r:id="rId9"/>
    <p:sldId id="270" r:id="rId10"/>
    <p:sldId id="273" r:id="rId11"/>
    <p:sldId id="272" r:id="rId12"/>
    <p:sldId id="274" r:id="rId13"/>
    <p:sldId id="276" r:id="rId14"/>
    <p:sldId id="277" r:id="rId15"/>
    <p:sldId id="275" r:id="rId16"/>
    <p:sldId id="279" r:id="rId17"/>
    <p:sldId id="266" r:id="rId18"/>
    <p:sldId id="267" r:id="rId19"/>
    <p:sldId id="268" r:id="rId2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66"/>
    <a:srgbClr val="BB0022"/>
    <a:srgbClr val="E71B53"/>
    <a:srgbClr val="DF0D45"/>
    <a:srgbClr val="79797B"/>
    <a:srgbClr val="C80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23" autoAdjust="0"/>
  </p:normalViewPr>
  <p:slideViewPr>
    <p:cSldViewPr snapToGrid="0" snapToObjects="1">
      <p:cViewPr>
        <p:scale>
          <a:sx n="112" d="100"/>
          <a:sy n="112" d="100"/>
        </p:scale>
        <p:origin x="-1472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83D91-8FA9-D749-8160-F7687437BC04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8D207-EE3A-3640-99EC-212EA43B63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065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5987E-CABB-2E43-9CDC-98C54B44607B}" type="datetimeFigureOut">
              <a:rPr lang="de-DE" smtClean="0"/>
              <a:t>15.12.14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80E13-14F5-7B45-AF09-6BC2EDCD0C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7129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Bla</a:t>
            </a:r>
            <a:endParaRPr lang="de-DE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80E13-14F5-7B45-AF09-6BC2EDCD0CF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4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010328"/>
            <a:ext cx="7772400" cy="2063002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D902-894A-914C-9251-B8ED0E2C9197}" type="datetime1">
              <a:rPr lang="de-DE" smtClean="0"/>
              <a:t>15.12.14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0" y="1172710"/>
            <a:ext cx="9144000" cy="45719"/>
          </a:xfrm>
          <a:prstGeom prst="rect">
            <a:avLst/>
          </a:prstGeom>
          <a:solidFill>
            <a:srgbClr val="C80029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2" name="Untertitel 2"/>
          <p:cNvSpPr txBox="1">
            <a:spLocks/>
          </p:cNvSpPr>
          <p:nvPr userDrawn="1"/>
        </p:nvSpPr>
        <p:spPr>
          <a:xfrm>
            <a:off x="1959473" y="588103"/>
            <a:ext cx="7085055" cy="392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de-DE" sz="2200" kern="1200" spc="300" dirty="0">
                <a:solidFill>
                  <a:srgbClr val="79797B"/>
                </a:solidFill>
                <a:latin typeface="Avenir Book"/>
                <a:ea typeface="+mj-ea"/>
                <a:cs typeface="Avenir Book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University of Applied Sciences</a:t>
            </a:r>
            <a:endParaRPr lang="de-DE" dirty="0"/>
          </a:p>
        </p:txBody>
      </p:sp>
      <p:sp>
        <p:nvSpPr>
          <p:cNvPr id="13" name="Titel 1"/>
          <p:cNvSpPr txBox="1">
            <a:spLocks/>
          </p:cNvSpPr>
          <p:nvPr userDrawn="1"/>
        </p:nvSpPr>
        <p:spPr>
          <a:xfrm>
            <a:off x="1959474" y="85237"/>
            <a:ext cx="7085055" cy="50286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lang="de-DE" sz="3300" b="1" kern="1200" spc="300">
                <a:solidFill>
                  <a:srgbClr val="C8002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venir Heavy"/>
                <a:ea typeface="+mj-ea"/>
                <a:cs typeface="Avenir Heavy"/>
              </a:defRPr>
            </a:lvl1pPr>
          </a:lstStyle>
          <a:p>
            <a:r>
              <a:rPr lang="de-DE" dirty="0" smtClean="0"/>
              <a:t>Hochschule Esslingen</a:t>
            </a:r>
            <a:endParaRPr lang="de-DE" dirty="0"/>
          </a:p>
        </p:txBody>
      </p:sp>
      <p:sp>
        <p:nvSpPr>
          <p:cNvPr id="15" name="Textfeld 14"/>
          <p:cNvSpPr txBox="1"/>
          <p:nvPr userDrawn="1"/>
        </p:nvSpPr>
        <p:spPr>
          <a:xfrm>
            <a:off x="1635293" y="-227484"/>
            <a:ext cx="281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 smtClean="0">
                <a:latin typeface="Abadi MT Condensed Light"/>
                <a:cs typeface="Abadi MT Condensed Light"/>
              </a:rPr>
              <a:t>[</a:t>
            </a:r>
            <a:endParaRPr lang="de-DE" sz="8000" dirty="0">
              <a:latin typeface="Abadi MT Condensed Light"/>
              <a:cs typeface="Abadi MT Condensed Light"/>
            </a:endParaRP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17" y="85237"/>
            <a:ext cx="1483156" cy="9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2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BE06-69E6-9847-A726-48CD2B9C57E7}" type="datetime1">
              <a:rPr lang="de-DE" smtClean="0"/>
              <a:t>15.12.14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9008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3F8EA-D7B1-A145-991E-B4E41054DAFA}" type="datetime1">
              <a:rPr lang="de-DE" smtClean="0"/>
              <a:t>15.12.14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613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 spc="0">
                <a:latin typeface="Avenir Book"/>
                <a:cs typeface="Avenir Book"/>
              </a:defRPr>
            </a:lvl1pPr>
            <a:lvl2pPr>
              <a:defRPr b="0" i="0" spc="0">
                <a:latin typeface="Avenir Book"/>
                <a:cs typeface="Avenir Book"/>
              </a:defRPr>
            </a:lvl2pPr>
            <a:lvl3pPr>
              <a:defRPr b="0" i="0" spc="0">
                <a:latin typeface="Avenir Book"/>
                <a:cs typeface="Avenir Book"/>
              </a:defRPr>
            </a:lvl3pPr>
            <a:lvl4pPr>
              <a:defRPr b="0" i="0" spc="0">
                <a:latin typeface="Avenir Book"/>
                <a:cs typeface="Avenir Book"/>
              </a:defRPr>
            </a:lvl4pPr>
            <a:lvl5pPr>
              <a:defRPr b="0" i="0" spc="0">
                <a:latin typeface="Avenir Book"/>
                <a:cs typeface="Avenir Book"/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568780" cy="365125"/>
          </a:xfrm>
        </p:spPr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Tobias Finke  </a:t>
            </a:r>
          </a:p>
          <a:p>
            <a:r>
              <a:rPr lang="de-DE" sz="900" dirty="0" smtClean="0"/>
              <a:t>Technische Informatik – TIB6 / tofiit00</a:t>
            </a:r>
            <a:endParaRPr lang="de-DE" sz="9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3183477" cy="365125"/>
          </a:xfrm>
        </p:spPr>
        <p:txBody>
          <a:bodyPr/>
          <a:lstStyle>
            <a:lvl1pPr algn="l">
              <a:defRPr>
                <a:latin typeface="Avenir Book"/>
                <a:cs typeface="Avenir Book"/>
              </a:defRPr>
            </a:lvl1pPr>
          </a:lstStyle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Praxissemester WS13/14</a:t>
            </a:r>
          </a:p>
          <a:p>
            <a:r>
              <a:rPr lang="de-DE" sz="900" dirty="0" smtClean="0"/>
              <a:t>Firma s1nn GmbH &amp; Co. KG: ØMQ als Eventsystembasis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699779" y="6356350"/>
            <a:ext cx="1987021" cy="365125"/>
          </a:xfrm>
        </p:spPr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fld id="{EAA55BE3-FD74-444C-A438-42AB6ED888B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3"/>
          </p:nvPr>
        </p:nvSpPr>
        <p:spPr>
          <a:xfrm>
            <a:off x="1959473" y="588103"/>
            <a:ext cx="7085055" cy="392069"/>
          </a:xfrm>
        </p:spPr>
        <p:txBody>
          <a:bodyPr>
            <a:noAutofit/>
          </a:bodyPr>
          <a:lstStyle>
            <a:lvl1pPr marL="0" indent="0" algn="l">
              <a:buNone/>
              <a:defRPr lang="de-DE" sz="2200" kern="1200" spc="300" dirty="0">
                <a:solidFill>
                  <a:srgbClr val="79797B"/>
                </a:solidFill>
                <a:latin typeface="Avenir Book"/>
                <a:ea typeface="+mj-ea"/>
                <a:cs typeface="Avenir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1959474" y="85237"/>
            <a:ext cx="7085055" cy="502866"/>
          </a:xfrm>
          <a:prstGeom prst="rect">
            <a:avLst/>
          </a:prstGeom>
        </p:spPr>
        <p:txBody>
          <a:bodyPr/>
          <a:lstStyle>
            <a:lvl1pPr algn="l">
              <a:defRPr sz="3300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1635293" y="-227484"/>
            <a:ext cx="281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 smtClean="0">
                <a:latin typeface="Abadi MT Condensed Light"/>
                <a:cs typeface="Abadi MT Condensed Light"/>
              </a:rPr>
              <a:t>[</a:t>
            </a:r>
            <a:endParaRPr lang="de-DE" sz="8000" dirty="0">
              <a:latin typeface="Abadi MT Condensed Light"/>
              <a:cs typeface="Abadi MT Condensed Light"/>
            </a:endParaRPr>
          </a:p>
        </p:txBody>
      </p:sp>
      <p:sp>
        <p:nvSpPr>
          <p:cNvPr id="17" name="Textfeld 16"/>
          <p:cNvSpPr txBox="1"/>
          <p:nvPr userDrawn="1"/>
        </p:nvSpPr>
        <p:spPr>
          <a:xfrm>
            <a:off x="316897" y="6187179"/>
            <a:ext cx="2810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Abadi MT Condensed Light"/>
                <a:cs typeface="Abadi MT Condensed Light"/>
              </a:rPr>
              <a:t>[</a:t>
            </a:r>
            <a:endParaRPr lang="de-DE" sz="3200" dirty="0">
              <a:latin typeface="Abadi MT Condensed Light"/>
              <a:cs typeface="Abadi MT Condensed Light"/>
            </a:endParaRPr>
          </a:p>
        </p:txBody>
      </p:sp>
      <p:sp>
        <p:nvSpPr>
          <p:cNvPr id="18" name="Textfeld 17"/>
          <p:cNvSpPr txBox="1"/>
          <p:nvPr userDrawn="1"/>
        </p:nvSpPr>
        <p:spPr>
          <a:xfrm>
            <a:off x="2991884" y="6187179"/>
            <a:ext cx="2810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Abadi MT Condensed Light"/>
                <a:cs typeface="Abadi MT Condensed Light"/>
              </a:rPr>
              <a:t>[</a:t>
            </a:r>
            <a:endParaRPr lang="de-DE" sz="3200" dirty="0">
              <a:latin typeface="Abadi MT Condensed Light"/>
              <a:cs typeface="Abadi MT Condensed Light"/>
            </a:endParaRPr>
          </a:p>
        </p:txBody>
      </p:sp>
      <p:sp>
        <p:nvSpPr>
          <p:cNvPr id="20" name="Textfeld 19"/>
          <p:cNvSpPr txBox="1"/>
          <p:nvPr userDrawn="1"/>
        </p:nvSpPr>
        <p:spPr>
          <a:xfrm>
            <a:off x="6545577" y="6179471"/>
            <a:ext cx="2810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Abadi MT Condensed Light"/>
                <a:cs typeface="Abadi MT Condensed Light"/>
              </a:rPr>
              <a:t>[</a:t>
            </a:r>
            <a:endParaRPr lang="de-DE" sz="3200" dirty="0">
              <a:latin typeface="Abadi MT Condensed Light"/>
              <a:cs typeface="Abadi MT Condensed Light"/>
            </a:endParaRPr>
          </a:p>
        </p:txBody>
      </p:sp>
      <p:sp>
        <p:nvSpPr>
          <p:cNvPr id="21" name="Textfeld 20"/>
          <p:cNvSpPr txBox="1"/>
          <p:nvPr userDrawn="1"/>
        </p:nvSpPr>
        <p:spPr>
          <a:xfrm>
            <a:off x="6699779" y="6340226"/>
            <a:ext cx="17218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200" kern="1200" dirty="0" smtClean="0">
                <a:solidFill>
                  <a:srgbClr val="FF6666"/>
                </a:solidFill>
                <a:latin typeface="Avenir Heavy"/>
                <a:ea typeface="+mn-ea"/>
                <a:cs typeface="Avenir Heavy"/>
              </a:rPr>
              <a:t>Hochschule Esslingen</a:t>
            </a:r>
          </a:p>
          <a:p>
            <a:pPr algn="just"/>
            <a:r>
              <a:rPr lang="de-DE" sz="900" kern="1200" dirty="0" smtClean="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Avenir Book"/>
              </a:rPr>
              <a:t>University</a:t>
            </a:r>
            <a:r>
              <a:rPr lang="de-DE" sz="900" kern="1200" baseline="0" dirty="0" smtClean="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Avenir Book"/>
              </a:rPr>
              <a:t> of Applied Sciences</a:t>
            </a:r>
            <a:endParaRPr lang="de-DE" sz="900" kern="1200" dirty="0">
              <a:solidFill>
                <a:schemeClr val="tx1">
                  <a:tint val="75000"/>
                </a:schemeClr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0" y="1172710"/>
            <a:ext cx="9144000" cy="45719"/>
          </a:xfrm>
          <a:prstGeom prst="rect">
            <a:avLst/>
          </a:prstGeom>
          <a:solidFill>
            <a:srgbClr val="C80029"/>
          </a:solidFill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9" name="Bild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17" y="85237"/>
            <a:ext cx="1483156" cy="983278"/>
          </a:xfrm>
          <a:prstGeom prst="rect">
            <a:avLst/>
          </a:prstGeom>
        </p:spPr>
      </p:pic>
      <p:sp>
        <p:nvSpPr>
          <p:cNvPr id="25" name="Rechteck 24"/>
          <p:cNvSpPr/>
          <p:nvPr userDrawn="1"/>
        </p:nvSpPr>
        <p:spPr>
          <a:xfrm>
            <a:off x="2817" y="6238855"/>
            <a:ext cx="9144000" cy="45719"/>
          </a:xfrm>
          <a:prstGeom prst="rect">
            <a:avLst/>
          </a:prstGeom>
          <a:solidFill>
            <a:srgbClr val="C80029"/>
          </a:solidFill>
          <a:ln/>
          <a:effectLst>
            <a:outerShdw blurRad="50800" dist="38100" dir="162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37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5572-459E-064D-A6DA-0E59D02D583A}" type="datetime1">
              <a:rPr lang="de-DE" smtClean="0"/>
              <a:t>15.12.14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580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F1FA-B02E-F146-85CA-8DB02E64E8DA}" type="datetime1">
              <a:rPr lang="de-DE" smtClean="0"/>
              <a:t>15.12.14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00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93EFD-088A-B14D-9ED3-1E2576405D13}" type="datetime1">
              <a:rPr lang="de-DE" smtClean="0"/>
              <a:t>15.12.14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0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79FE-F01C-764E-9622-3F480A8B20ED}" type="datetime1">
              <a:rPr lang="de-DE" smtClean="0"/>
              <a:t>15.12.14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25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C299D-5F3C-D646-BA51-53B5F47EB4D5}" type="datetime1">
              <a:rPr lang="de-DE" smtClean="0"/>
              <a:t>15.12.14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5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F82A5-AFA1-3D4A-B257-046BC7C2D623}" type="datetime1">
              <a:rPr lang="de-DE" smtClean="0"/>
              <a:t>15.12.14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659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294C-9CEB-6747-8CBA-01CBE2E31986}" type="datetime1">
              <a:rPr lang="de-DE" smtClean="0"/>
              <a:t>15.12.14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45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6309-302D-8D47-AC27-4692263D38BA}" type="datetime1">
              <a:rPr lang="de-DE" smtClean="0"/>
              <a:t>15.12.14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55BE3-FD74-444C-A438-42AB6ED888B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567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lang="de-DE" sz="3200" b="1" kern="1200" spc="300" dirty="0" smtClean="0">
          <a:solidFill>
            <a:srgbClr val="C80029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  <a:latin typeface="Avenir Heavy"/>
          <a:ea typeface="+mj-ea"/>
          <a:cs typeface="Avenir Heavy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-4111" y="1213483"/>
            <a:ext cx="9154800" cy="57936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979236" y="1927903"/>
            <a:ext cx="7481975" cy="773064"/>
          </a:xfrm>
          <a:solidFill>
            <a:schemeClr val="tx1"/>
          </a:solidFill>
        </p:spPr>
        <p:txBody>
          <a:bodyPr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r>
              <a:rPr lang="de-DE" sz="9600" b="1" spc="150" dirty="0" smtClean="0">
                <a:ln w="11430"/>
                <a:solidFill>
                  <a:srgbClr val="BB0022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venir Heavy"/>
                <a:cs typeface="Avenir Heavy"/>
              </a:rPr>
              <a:t>LED-Globe</a:t>
            </a:r>
            <a:endParaRPr lang="de-DE" sz="9600" b="1" spc="150" dirty="0">
              <a:ln w="11430"/>
              <a:solidFill>
                <a:srgbClr val="BB0022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venir Heavy"/>
              <a:cs typeface="Avenir Heavy"/>
            </a:endParaRPr>
          </a:p>
        </p:txBody>
      </p:sp>
      <p:pic>
        <p:nvPicPr>
          <p:cNvPr id="6" name="Bild 5" descr="globe_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77" y="3693922"/>
            <a:ext cx="3724727" cy="3164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Untertitel 5"/>
          <p:cNvSpPr txBox="1">
            <a:spLocks/>
          </p:cNvSpPr>
          <p:nvPr/>
        </p:nvSpPr>
        <p:spPr>
          <a:xfrm>
            <a:off x="1530673" y="3187580"/>
            <a:ext cx="7085055" cy="67933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100" dirty="0" smtClean="0">
                <a:solidFill>
                  <a:schemeClr val="bg1">
                    <a:lumMod val="75000"/>
                  </a:schemeClr>
                </a:solidFill>
              </a:rPr>
              <a:t>Studienarbeit von Clemens Weißenberg und Tobias Finke</a:t>
            </a:r>
            <a:endParaRPr lang="de-DE" sz="2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84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Infos</a:t>
            </a:r>
          </a:p>
          <a:p>
            <a:pPr marL="0" indent="0">
              <a:buNone/>
            </a:pPr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Algorithmen - </a:t>
            </a:r>
            <a:r>
              <a:rPr lang="de-DE" sz="2400" dirty="0" err="1" smtClean="0"/>
              <a:t>Pong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2" name="Bild 1" descr="pong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563" r="83" b="-563"/>
          <a:stretch/>
        </p:blipFill>
        <p:spPr>
          <a:xfrm>
            <a:off x="4320000" y="1584000"/>
            <a:ext cx="4320000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0191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Infos</a:t>
            </a:r>
          </a:p>
          <a:p>
            <a:pPr marL="0" indent="0">
              <a:buNone/>
            </a:pPr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Algorithmen - </a:t>
            </a:r>
            <a:r>
              <a:rPr lang="de-DE" sz="2400" dirty="0" err="1" smtClean="0"/>
              <a:t>Snake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9" name="Bild 8" descr="snak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481" r="83" b="-481"/>
          <a:stretch/>
        </p:blipFill>
        <p:spPr>
          <a:xfrm>
            <a:off x="4320000" y="1585164"/>
            <a:ext cx="4320000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9301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Infos</a:t>
            </a:r>
          </a:p>
          <a:p>
            <a:pPr marL="0" indent="0">
              <a:buNone/>
            </a:pPr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Algorithmen – </a:t>
            </a:r>
            <a:r>
              <a:rPr lang="de-DE" sz="2400" dirty="0" err="1" smtClean="0"/>
              <a:t>Flappy</a:t>
            </a:r>
            <a:r>
              <a:rPr lang="de-DE" sz="2400" dirty="0" smtClean="0"/>
              <a:t> Bird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10" name="Bild 9" descr="flappy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720" r="84" b="-720"/>
          <a:stretch/>
        </p:blipFill>
        <p:spPr>
          <a:xfrm>
            <a:off x="4320000" y="1584000"/>
            <a:ext cx="4320000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8408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HSV </a:t>
            </a:r>
            <a:r>
              <a:rPr lang="de-DE" sz="2000" dirty="0"/>
              <a:t>F</a:t>
            </a:r>
            <a:r>
              <a:rPr lang="de-DE" sz="2000" dirty="0" smtClean="0"/>
              <a:t>arbraum wurde benutzt</a:t>
            </a:r>
            <a:endParaRPr lang="de-DE" sz="2000" dirty="0" smtClean="0"/>
          </a:p>
          <a:p>
            <a:pPr marL="0" indent="0">
              <a:buNone/>
            </a:pPr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Algorithmen – RGB-Fading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10" name="Bild 9" descr="rg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333" r="83" b="-333"/>
          <a:stretch/>
        </p:blipFill>
        <p:spPr>
          <a:xfrm>
            <a:off x="4320000" y="1585158"/>
            <a:ext cx="4320000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7091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Infos</a:t>
            </a:r>
          </a:p>
          <a:p>
            <a:pPr marL="0" indent="0">
              <a:buNone/>
            </a:pPr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Algorithmen – Statische Bilder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2" name="Bild 1" descr="map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" t="296" r="83" b="-297"/>
          <a:stretch/>
        </p:blipFill>
        <p:spPr>
          <a:xfrm>
            <a:off x="4320000" y="1584000"/>
            <a:ext cx="4320000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4288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4 Regeln </a:t>
            </a:r>
            <a:endParaRPr lang="de-DE" sz="2000" dirty="0" smtClean="0"/>
          </a:p>
          <a:p>
            <a:pPr marL="0" indent="0">
              <a:buNone/>
            </a:pPr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Algorithmen – Game of Life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2" name="gol_animation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5385" y="1709437"/>
            <a:ext cx="3778615" cy="377861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825594" y="5426856"/>
            <a:ext cx="286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Quelle: http://</a:t>
            </a:r>
            <a:r>
              <a:rPr lang="de-DE" dirty="0" err="1" smtClean="0"/>
              <a:t>knusper.net</a:t>
            </a:r>
            <a:endParaRPr lang="de-DE" dirty="0"/>
          </a:p>
        </p:txBody>
      </p:sp>
      <p:pic>
        <p:nvPicPr>
          <p:cNvPr id="11" name="Bild 10" descr="gol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22" y="1600200"/>
            <a:ext cx="1382921" cy="1382921"/>
          </a:xfrm>
          <a:prstGeom prst="rect">
            <a:avLst/>
          </a:prstGeom>
        </p:spPr>
      </p:pic>
      <p:pic>
        <p:nvPicPr>
          <p:cNvPr id="12" name="Bild 11" descr="gol-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22" y="3042173"/>
            <a:ext cx="1382921" cy="1382921"/>
          </a:xfrm>
          <a:prstGeom prst="rect">
            <a:avLst/>
          </a:prstGeom>
        </p:spPr>
      </p:pic>
      <p:pic>
        <p:nvPicPr>
          <p:cNvPr id="13" name="Bild 12" descr="gol-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81" y="4470991"/>
            <a:ext cx="1386163" cy="13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2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Bild von der </a:t>
            </a:r>
            <a:r>
              <a:rPr lang="de-DE" sz="2000" dirty="0" err="1" smtClean="0"/>
              <a:t>Pacman</a:t>
            </a:r>
            <a:r>
              <a:rPr lang="de-DE" sz="2000" dirty="0" smtClean="0"/>
              <a:t> Simulation</a:t>
            </a:r>
          </a:p>
          <a:p>
            <a:pPr marL="0" indent="0">
              <a:buNone/>
            </a:pPr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Algorithmen – </a:t>
            </a:r>
            <a:r>
              <a:rPr lang="de-DE" sz="2400" dirty="0" err="1" smtClean="0"/>
              <a:t>Pacman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397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/>
          </a:p>
          <a:p>
            <a:r>
              <a:rPr lang="de-DE" sz="2000" dirty="0" smtClean="0"/>
              <a:t>Mechanik</a:t>
            </a:r>
          </a:p>
          <a:p>
            <a:pPr lvl="1"/>
            <a:r>
              <a:rPr lang="de-DE" sz="1600" dirty="0" err="1" smtClean="0"/>
              <a:t>Umwucht</a:t>
            </a:r>
            <a:endParaRPr lang="de-DE" sz="1600" dirty="0"/>
          </a:p>
          <a:p>
            <a:pPr marL="400050"/>
            <a:r>
              <a:rPr lang="de-DE" sz="2000" dirty="0" smtClean="0"/>
              <a:t>Elektronik</a:t>
            </a:r>
          </a:p>
          <a:p>
            <a:pPr marL="800100" lvl="1"/>
            <a:r>
              <a:rPr lang="de-DE" sz="1600" dirty="0" smtClean="0"/>
              <a:t>Spannungsversorgung</a:t>
            </a:r>
          </a:p>
          <a:p>
            <a:pPr marL="400050"/>
            <a:r>
              <a:rPr lang="de-DE" sz="2000" dirty="0" smtClean="0"/>
              <a:t>Software-Architektur</a:t>
            </a:r>
          </a:p>
          <a:p>
            <a:pPr marL="800100" lvl="1"/>
            <a:r>
              <a:rPr lang="de-DE" sz="1600" dirty="0" smtClean="0"/>
              <a:t>Mehrere Betriebssysteme bei der Entwicklung</a:t>
            </a:r>
          </a:p>
          <a:p>
            <a:pPr marL="400050"/>
            <a:r>
              <a:rPr lang="de-DE" sz="2000" dirty="0" smtClean="0"/>
              <a:t>Algorithmen</a:t>
            </a:r>
          </a:p>
          <a:p>
            <a:pPr marL="800100" lvl="1"/>
            <a:r>
              <a:rPr lang="de-DE" sz="1600" dirty="0" smtClean="0"/>
              <a:t>Ressourcen</a:t>
            </a:r>
          </a:p>
          <a:p>
            <a:pPr marL="800100" lvl="1"/>
            <a:r>
              <a:rPr lang="de-DE" sz="1600" dirty="0" smtClean="0"/>
              <a:t>Debugging</a:t>
            </a:r>
          </a:p>
          <a:p>
            <a:pPr marL="800100" lvl="1"/>
            <a:r>
              <a:rPr lang="de-DE" sz="1600" dirty="0" err="1" smtClean="0"/>
              <a:t>Pacman</a:t>
            </a:r>
            <a:r>
              <a:rPr lang="de-DE" sz="1600" dirty="0" smtClean="0"/>
              <a:t>?</a:t>
            </a:r>
          </a:p>
          <a:p>
            <a:endParaRPr lang="de-DE" sz="2000" dirty="0" smtClean="0"/>
          </a:p>
          <a:p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Probleme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2" name="Bild 1" descr="ws2811_lange_pw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04" y="1600200"/>
            <a:ext cx="2138596" cy="2028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206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An der Grenze des machbaren</a:t>
            </a:r>
          </a:p>
          <a:p>
            <a:r>
              <a:rPr lang="de-DE" sz="2000" dirty="0" smtClean="0"/>
              <a:t>Viel gelernt im Bezug auf sehr hardwarenahe Programmierung</a:t>
            </a:r>
          </a:p>
          <a:p>
            <a:r>
              <a:rPr lang="de-DE" sz="2000" dirty="0" smtClean="0"/>
              <a:t>Ausbaufähiges Projekt mit vielen </a:t>
            </a:r>
            <a:r>
              <a:rPr lang="de-DE" sz="2000" dirty="0" smtClean="0"/>
              <a:t>E</a:t>
            </a:r>
            <a:r>
              <a:rPr lang="de-DE" sz="2000" dirty="0" smtClean="0"/>
              <a:t>rweiterungsmöglichkeiten</a:t>
            </a:r>
          </a:p>
          <a:p>
            <a:r>
              <a:rPr lang="de-DE" sz="2000" dirty="0" smtClean="0"/>
              <a:t>Macht sich super als Ausstellungsstück wenn man‘s </a:t>
            </a:r>
            <a:r>
              <a:rPr lang="de-DE" sz="2000" dirty="0" err="1" smtClean="0"/>
              <a:t>g‘scheit</a:t>
            </a:r>
            <a:r>
              <a:rPr lang="de-DE" sz="2000" dirty="0" smtClean="0"/>
              <a:t> macht</a:t>
            </a:r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Fazit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951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457200" y="3221948"/>
            <a:ext cx="8229600" cy="7100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 smtClean="0"/>
              <a:t>Fragen?</a:t>
            </a:r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Fragen?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783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Prinzip</a:t>
            </a:r>
          </a:p>
          <a:p>
            <a:endParaRPr lang="de-DE" sz="2000" dirty="0" smtClean="0"/>
          </a:p>
          <a:p>
            <a:r>
              <a:rPr lang="de-DE" sz="2000" dirty="0" smtClean="0"/>
              <a:t>Elektronik</a:t>
            </a:r>
          </a:p>
          <a:p>
            <a:endParaRPr lang="de-DE" sz="2000" dirty="0" smtClean="0"/>
          </a:p>
          <a:p>
            <a:r>
              <a:rPr lang="de-DE" sz="2000" dirty="0" smtClean="0"/>
              <a:t>Mechanik</a:t>
            </a:r>
          </a:p>
          <a:p>
            <a:endParaRPr lang="de-DE" sz="2000" dirty="0" smtClean="0"/>
          </a:p>
          <a:p>
            <a:r>
              <a:rPr lang="de-DE" sz="2000" dirty="0" smtClean="0"/>
              <a:t>Software-Architektur</a:t>
            </a:r>
          </a:p>
          <a:p>
            <a:endParaRPr lang="de-DE" sz="2000" dirty="0" smtClean="0"/>
          </a:p>
          <a:p>
            <a:r>
              <a:rPr lang="de-DE" sz="2000" dirty="0" smtClean="0"/>
              <a:t>Algorithmen</a:t>
            </a:r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smtClean="0"/>
              <a:t>Übersicht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9" name="Bild 8" descr="glob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1" t="3589" r="14798" b="1"/>
          <a:stretch/>
        </p:blipFill>
        <p:spPr>
          <a:xfrm>
            <a:off x="4351573" y="1396077"/>
            <a:ext cx="3912205" cy="3707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4436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Auge ist langsam</a:t>
            </a:r>
          </a:p>
          <a:p>
            <a:r>
              <a:rPr lang="de-DE" sz="2000" dirty="0" smtClean="0"/>
              <a:t>Schnelle Bewegungen verschwimmen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smtClean="0"/>
              <a:t>Prinzip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2" name="Bild 1" descr="world_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58826" y="1997108"/>
            <a:ext cx="2137894" cy="2882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474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/>
          </a:p>
          <a:p>
            <a:r>
              <a:rPr lang="de-DE" sz="2000" dirty="0" smtClean="0"/>
              <a:t>Aufbau</a:t>
            </a:r>
            <a:endParaRPr lang="de-DE" sz="2000" dirty="0"/>
          </a:p>
          <a:p>
            <a:r>
              <a:rPr lang="de-DE" sz="2000" dirty="0" smtClean="0"/>
              <a:t>Baukosten</a:t>
            </a:r>
          </a:p>
          <a:p>
            <a:endParaRPr lang="de-DE" sz="2000" dirty="0" smtClean="0"/>
          </a:p>
          <a:p>
            <a:r>
              <a:rPr lang="de-DE" sz="2000" dirty="0" smtClean="0"/>
              <a:t>Backofenmotor als Antrieb</a:t>
            </a:r>
            <a:endParaRPr lang="de-DE" sz="2000" dirty="0"/>
          </a:p>
          <a:p>
            <a:r>
              <a:rPr lang="de-DE" sz="2000" dirty="0" smtClean="0"/>
              <a:t>Schleifkontakte aus Kugelschreiberfedern</a:t>
            </a:r>
          </a:p>
          <a:p>
            <a:r>
              <a:rPr lang="de-DE" sz="2000" dirty="0" smtClean="0"/>
              <a:t>Reed-Kontakt mit Magnet für </a:t>
            </a:r>
            <a:r>
              <a:rPr lang="de-DE" sz="2000" dirty="0" err="1" smtClean="0"/>
              <a:t>Sync</a:t>
            </a:r>
            <a:r>
              <a:rPr lang="de-DE" sz="2000" dirty="0" smtClean="0"/>
              <a:t>-Signal</a:t>
            </a:r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smtClean="0"/>
              <a:t>Mechanik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12" name="Bild 11" descr="mo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559" y="3810315"/>
            <a:ext cx="1738694" cy="1291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35" y="3810315"/>
            <a:ext cx="1293363" cy="1291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35" y="2142580"/>
            <a:ext cx="3210218" cy="1469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42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/>
          </a:p>
          <a:p>
            <a:r>
              <a:rPr lang="de-DE" sz="2000" dirty="0" smtClean="0"/>
              <a:t>AVR ATMega328P</a:t>
            </a:r>
          </a:p>
          <a:p>
            <a:pPr lvl="1"/>
            <a:r>
              <a:rPr lang="de-DE" sz="1600" dirty="0" smtClean="0"/>
              <a:t>32k Flash</a:t>
            </a:r>
          </a:p>
          <a:p>
            <a:pPr lvl="1"/>
            <a:r>
              <a:rPr lang="de-DE" sz="1600" dirty="0" smtClean="0"/>
              <a:t>2k RAM</a:t>
            </a:r>
          </a:p>
          <a:p>
            <a:pPr lvl="1"/>
            <a:r>
              <a:rPr lang="de-DE" sz="1600" dirty="0" smtClean="0"/>
              <a:t>16 </a:t>
            </a:r>
            <a:r>
              <a:rPr lang="de-DE" sz="1600" dirty="0"/>
              <a:t>M</a:t>
            </a:r>
            <a:r>
              <a:rPr lang="de-DE" sz="1600" dirty="0" smtClean="0"/>
              <a:t>Hz Systemtakt</a:t>
            </a:r>
          </a:p>
          <a:p>
            <a:pPr lvl="1"/>
            <a:endParaRPr lang="de-DE" sz="1600" dirty="0" smtClean="0"/>
          </a:p>
          <a:p>
            <a:r>
              <a:rPr lang="de-DE" sz="2000" dirty="0" smtClean="0"/>
              <a:t>RGB-Leds</a:t>
            </a:r>
          </a:p>
          <a:p>
            <a:pPr lvl="1"/>
            <a:r>
              <a:rPr lang="de-DE" sz="1600" dirty="0" smtClean="0"/>
              <a:t>48 Stück</a:t>
            </a:r>
          </a:p>
          <a:p>
            <a:pPr lvl="1"/>
            <a:r>
              <a:rPr lang="de-DE" sz="1600" dirty="0" smtClean="0"/>
              <a:t>SMD-Package</a:t>
            </a:r>
          </a:p>
          <a:p>
            <a:pPr lvl="1"/>
            <a:endParaRPr lang="de-DE" sz="1600" dirty="0" smtClean="0"/>
          </a:p>
          <a:p>
            <a:r>
              <a:rPr lang="de-DE" sz="2000" dirty="0" smtClean="0"/>
              <a:t>PWM-Treiber</a:t>
            </a:r>
          </a:p>
          <a:p>
            <a:pPr lvl="1"/>
            <a:r>
              <a:rPr lang="de-DE" sz="1600" dirty="0" smtClean="0"/>
              <a:t>18 PWM-Channel</a:t>
            </a:r>
          </a:p>
          <a:p>
            <a:pPr lvl="1"/>
            <a:r>
              <a:rPr lang="de-DE" sz="1600" dirty="0" smtClean="0"/>
              <a:t>8 Bit PWM</a:t>
            </a:r>
          </a:p>
          <a:p>
            <a:pPr lvl="1"/>
            <a:r>
              <a:rPr lang="de-DE" sz="1600" dirty="0" smtClean="0"/>
              <a:t>4,7 KHz PWM-Frequenz</a:t>
            </a:r>
          </a:p>
          <a:p>
            <a:pPr lvl="1"/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smtClean="0"/>
              <a:t>Elektronik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32" y="3496815"/>
            <a:ext cx="4803240" cy="2488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Bild 11" descr="le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32" y="1814935"/>
            <a:ext cx="4803240" cy="1448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80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le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32" y="1814935"/>
            <a:ext cx="4803240" cy="1448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/>
          </a:p>
          <a:p>
            <a:r>
              <a:rPr lang="de-DE" sz="2000" dirty="0" smtClean="0"/>
              <a:t>AVR ATMega328P</a:t>
            </a:r>
          </a:p>
          <a:p>
            <a:pPr lvl="1"/>
            <a:r>
              <a:rPr lang="de-DE" sz="1600" dirty="0" smtClean="0"/>
              <a:t>32k Flash</a:t>
            </a:r>
          </a:p>
          <a:p>
            <a:pPr lvl="1"/>
            <a:r>
              <a:rPr lang="de-DE" sz="1600" dirty="0" smtClean="0"/>
              <a:t>2k RAM</a:t>
            </a:r>
          </a:p>
          <a:p>
            <a:pPr lvl="1"/>
            <a:r>
              <a:rPr lang="de-DE" sz="1600" dirty="0" smtClean="0"/>
              <a:t>16 </a:t>
            </a:r>
            <a:r>
              <a:rPr lang="de-DE" sz="1600" dirty="0"/>
              <a:t>M</a:t>
            </a:r>
            <a:r>
              <a:rPr lang="de-DE" sz="1600" dirty="0" smtClean="0"/>
              <a:t>Hz Systemtakt</a:t>
            </a:r>
          </a:p>
          <a:p>
            <a:pPr lvl="1"/>
            <a:endParaRPr lang="de-DE" sz="1600" dirty="0" smtClean="0"/>
          </a:p>
          <a:p>
            <a:r>
              <a:rPr lang="de-DE" sz="2000" dirty="0" smtClean="0"/>
              <a:t>RGB-Leds</a:t>
            </a:r>
          </a:p>
          <a:p>
            <a:pPr lvl="1"/>
            <a:r>
              <a:rPr lang="de-DE" sz="1600" dirty="0" smtClean="0"/>
              <a:t>48 Stück</a:t>
            </a:r>
          </a:p>
          <a:p>
            <a:pPr lvl="1"/>
            <a:r>
              <a:rPr lang="de-DE" sz="1600" dirty="0" smtClean="0"/>
              <a:t>SMD-Package</a:t>
            </a:r>
          </a:p>
          <a:p>
            <a:pPr lvl="1"/>
            <a:endParaRPr lang="de-DE" sz="1600" dirty="0" smtClean="0"/>
          </a:p>
          <a:p>
            <a:r>
              <a:rPr lang="de-DE" sz="2000" dirty="0" smtClean="0"/>
              <a:t>PWM-Treiber</a:t>
            </a:r>
          </a:p>
          <a:p>
            <a:pPr lvl="1"/>
            <a:r>
              <a:rPr lang="de-DE" sz="1600" dirty="0" smtClean="0"/>
              <a:t>18 PWM-Channel</a:t>
            </a:r>
          </a:p>
          <a:p>
            <a:pPr lvl="1"/>
            <a:r>
              <a:rPr lang="de-DE" sz="1600" dirty="0" smtClean="0"/>
              <a:t>8 Bit PWM</a:t>
            </a:r>
          </a:p>
          <a:p>
            <a:pPr lvl="1"/>
            <a:r>
              <a:rPr lang="de-DE" sz="1600" dirty="0" smtClean="0"/>
              <a:t>4,7 KHz PWM-Frequenz</a:t>
            </a:r>
          </a:p>
          <a:p>
            <a:pPr lvl="1"/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smtClean="0"/>
              <a:t>Elektronik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9" name="Bild 8" descr="globe_schaltu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0755" y="3139590"/>
            <a:ext cx="2060887" cy="2759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Bild 10" descr="fro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32" y="3488820"/>
            <a:ext cx="1894051" cy="2082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28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HAL</a:t>
            </a:r>
          </a:p>
          <a:p>
            <a:pPr lvl="1"/>
            <a:r>
              <a:rPr lang="de-DE" sz="1600" dirty="0" smtClean="0"/>
              <a:t>Simulation</a:t>
            </a:r>
          </a:p>
          <a:p>
            <a:pPr lvl="1"/>
            <a:r>
              <a:rPr lang="de-DE" sz="1600" dirty="0" smtClean="0"/>
              <a:t>Nur ein Globe zur Verfügung</a:t>
            </a:r>
          </a:p>
          <a:p>
            <a:pPr lvl="1"/>
            <a:r>
              <a:rPr lang="de-DE" sz="1600" dirty="0" smtClean="0"/>
              <a:t>Einfach erweiterbar</a:t>
            </a:r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/>
              <a:t>Software-Architektur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042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r>
              <a:rPr lang="de-DE" sz="2000" dirty="0" smtClean="0"/>
              <a:t>Wenig </a:t>
            </a:r>
            <a:r>
              <a:rPr lang="de-DE" sz="2000" dirty="0" smtClean="0"/>
              <a:t>R</a:t>
            </a:r>
            <a:r>
              <a:rPr lang="de-DE" sz="2000" dirty="0" smtClean="0"/>
              <a:t>essourcen</a:t>
            </a:r>
          </a:p>
          <a:p>
            <a:r>
              <a:rPr lang="de-DE" sz="2000" dirty="0" smtClean="0"/>
              <a:t>Spiele komplett über Simulator entwickelt</a:t>
            </a:r>
          </a:p>
          <a:p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Algorithmen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23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Infos</a:t>
            </a:r>
          </a:p>
          <a:p>
            <a:pPr marL="0" indent="0">
              <a:buNone/>
            </a:pPr>
            <a:endParaRPr lang="de-DE" sz="16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C. Weißenberg und T. Finke  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Technische </a:t>
            </a:r>
            <a:r>
              <a:rPr lang="de-DE" sz="900" dirty="0" smtClean="0"/>
              <a:t>Informatik</a:t>
            </a:r>
            <a:endParaRPr lang="de-DE" sz="9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FF6666"/>
                </a:solidFill>
                <a:latin typeface="Avenir Heavy"/>
                <a:cs typeface="Avenir Heavy"/>
              </a:rPr>
              <a:t>Studienarbeit</a:t>
            </a:r>
            <a:endParaRPr lang="de-DE" dirty="0" smtClean="0">
              <a:solidFill>
                <a:srgbClr val="FF6666"/>
              </a:solidFill>
              <a:latin typeface="Avenir Heavy"/>
              <a:cs typeface="Avenir Heavy"/>
            </a:endParaRPr>
          </a:p>
          <a:p>
            <a:r>
              <a:rPr lang="de-DE" sz="900" dirty="0" smtClean="0"/>
              <a:t>LED-Globe</a:t>
            </a:r>
            <a:endParaRPr lang="de-DE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5BE3-FD74-444C-A438-42AB6ED888B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sz="2400" dirty="0" smtClean="0"/>
              <a:t>Algorithmen – Text und Menü</a:t>
            </a:r>
            <a:endParaRPr lang="de-DE" sz="2400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LED-Globe</a:t>
            </a:r>
            <a:endParaRPr lang="de-DE" dirty="0"/>
          </a:p>
        </p:txBody>
      </p:sp>
      <p:pic>
        <p:nvPicPr>
          <p:cNvPr id="9" name="Bild 8" descr="menu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541" r="83" b="-541"/>
          <a:stretch/>
        </p:blipFill>
        <p:spPr>
          <a:xfrm>
            <a:off x="4320000" y="1584000"/>
            <a:ext cx="4320000" cy="43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Bild 10" descr="asciitabelle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304" y="3851420"/>
            <a:ext cx="1358435" cy="2052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977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Macintosh PowerPoint</Application>
  <PresentationFormat>Bildschirmpräsentation (4:3)</PresentationFormat>
  <Paragraphs>234</Paragraphs>
  <Slides>19</Slides>
  <Notes>1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Office-Design</vt:lpstr>
      <vt:lpstr>PowerPoint-Präsentation</vt:lpstr>
      <vt:lpstr>LED-Globe</vt:lpstr>
      <vt:lpstr>LED-Globe</vt:lpstr>
      <vt:lpstr>LED-Globe</vt:lpstr>
      <vt:lpstr>LED-Globe</vt:lpstr>
      <vt:lpstr>LED-Globe</vt:lpstr>
      <vt:lpstr>LED-Globe</vt:lpstr>
      <vt:lpstr>LED-Globe</vt:lpstr>
      <vt:lpstr>LED-Globe</vt:lpstr>
      <vt:lpstr>LED-Globe</vt:lpstr>
      <vt:lpstr>LED-Globe</vt:lpstr>
      <vt:lpstr>LED-Globe</vt:lpstr>
      <vt:lpstr>LED-Globe</vt:lpstr>
      <vt:lpstr>LED-Globe</vt:lpstr>
      <vt:lpstr>LED-Globe</vt:lpstr>
      <vt:lpstr>LED-Globe</vt:lpstr>
      <vt:lpstr>LED-Globe</vt:lpstr>
      <vt:lpstr>LED-Globe</vt:lpstr>
      <vt:lpstr>LED-Globe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Finke</dc:creator>
  <cp:lastModifiedBy>Tobias Finke</cp:lastModifiedBy>
  <cp:revision>49</cp:revision>
  <dcterms:created xsi:type="dcterms:W3CDTF">2013-04-17T14:53:48Z</dcterms:created>
  <dcterms:modified xsi:type="dcterms:W3CDTF">2014-12-15T18:35:00Z</dcterms:modified>
</cp:coreProperties>
</file>